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Программа воспитательной работы для организаций отдыха детей и их оздоровления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314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149" y="260465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Программа воспитания в лагере с дневным пребыванием может включать следующие разделы: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1.	Ценностно-целевые основы воспитательной работы. Направлены на формирование у детей устойчивого чувства гражданской принадлежности, духовно-нравственной культуры и осознанного отношения к основным общечеловеческим и российским ценностям. </a:t>
            </a:r>
          </a:p>
          <a:p>
            <a:r>
              <a:rPr lang="ru-RU" dirty="0"/>
              <a:t>2.	Содержание и формы воспитательной работы. Включают, например, такие направления: патриотическое, духовно-нравственное, эстетическое, трудовое, физическое, экологическое и познавательное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3.	Организационные условия. Включают в себя, в частности, особенности воспитательной работы в лагере, уклад организации отдыха детей и их оздоровления, логику реализации программы в рамках смены. </a:t>
            </a:r>
          </a:p>
          <a:p>
            <a:r>
              <a:rPr lang="ru-RU" dirty="0"/>
              <a:t>4.	Взаимодействие с различными организациями и сообществом. Может включать партнёрское взаимодействие с общественными и молодёжными организациями, взаимодействие с родительским сообществом. </a:t>
            </a:r>
          </a:p>
          <a:p>
            <a:r>
              <a:rPr lang="ru-RU" dirty="0"/>
              <a:t>5.	Кадровое, методическое и материально-техническое обеспечение. </a:t>
            </a:r>
          </a:p>
          <a:p>
            <a:r>
              <a:rPr lang="ru-RU" dirty="0"/>
              <a:t>Также в программу могут входить приложения, например, календарный план воспитательной работы и примерный перечень основных государственных и народных праздников, памятных дат.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41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Краткое описание разделов по структуре: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90087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Пояснительная записка</a:t>
            </a:r>
          </a:p>
          <a:p>
            <a:r>
              <a:rPr lang="ru-RU" sz="1400" dirty="0" smtClean="0"/>
              <a:t>Раздел 1. Ценностно-целевые основы воспитательной работы</a:t>
            </a:r>
          </a:p>
          <a:p>
            <a:pPr marL="0" indent="0">
              <a:buNone/>
            </a:pPr>
            <a:r>
              <a:rPr lang="ru-RU" sz="1400" dirty="0" smtClean="0"/>
              <a:t>1.1 Ценностные основы содержания воспитательной работы в организациях отдыха детей и их оздоровления: 3 блока «МИР: наука, культура, мораль», «РОССИЯ: прошлое, настоящее, будущее (рассматривая цивилизованное наследие России, «ЧЕЛОВЕК: здоровье, безопасность, семья»)</a:t>
            </a:r>
          </a:p>
          <a:p>
            <a:pPr marL="0" indent="0">
              <a:buNone/>
            </a:pPr>
            <a:r>
              <a:rPr lang="ru-RU" sz="1400" dirty="0" smtClean="0"/>
              <a:t>1.2 Основные направления воспитательной </a:t>
            </a:r>
            <a:r>
              <a:rPr lang="ru-RU" sz="1400" dirty="0" smtClean="0"/>
              <a:t>работы (гражданско-патриотическое</a:t>
            </a:r>
            <a:r>
              <a:rPr lang="ru-RU" sz="1400" dirty="0" smtClean="0"/>
              <a:t>, духовно-нравственное, эстетическое, физическое воспитание, формирование культуры здоровья и эмоционального благополучия, трудовое воспитание, экологическое воспитание, познавательное направление </a:t>
            </a:r>
            <a:r>
              <a:rPr lang="ru-RU" sz="1400" dirty="0" smtClean="0"/>
              <a:t>воспитания).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1.3 Целевые ориентиры результатов воспитания в соответствии с возрастными особенностями участников программы: 7-10 лет, 11-14 лет, </a:t>
            </a:r>
            <a:r>
              <a:rPr lang="ru-RU" sz="1400" dirty="0"/>
              <a:t>15-17 </a:t>
            </a:r>
            <a:r>
              <a:rPr lang="ru-RU" sz="1400" dirty="0" smtClean="0"/>
              <a:t>лет . (гражданско-патриотическое</a:t>
            </a:r>
            <a:r>
              <a:rPr lang="ru-RU" sz="1400" dirty="0"/>
              <a:t>, духовно-нравственное, эстетическое, физическое воспитание, формирование культуры здоровья и эмоционального благополучия, трудовое воспитание, экологическое воспитание, познавательное направление </a:t>
            </a:r>
            <a:r>
              <a:rPr lang="ru-RU" sz="1400" dirty="0" smtClean="0"/>
              <a:t>воспитания).</a:t>
            </a:r>
          </a:p>
          <a:p>
            <a:pPr marL="0" indent="0">
              <a:buNone/>
            </a:pPr>
            <a:r>
              <a:rPr lang="ru-RU" sz="1400" dirty="0"/>
              <a:t>1.4 ЦЕЛЬ и задачи воспитательной работы в организациях отдыха детей и их оздоровления (с акцентом на возрастные категории </a:t>
            </a:r>
            <a:r>
              <a:rPr lang="ru-RU" sz="1400" dirty="0" smtClean="0"/>
              <a:t>детей).</a:t>
            </a:r>
            <a:endParaRPr lang="ru-RU" sz="1400" dirty="0"/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3768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Раздел 2. Содержание и формы воспитательной работы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236123"/>
            <a:ext cx="8596668" cy="3805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smtClean="0"/>
              <a:t>2.1 Уклад организаций отдыха детей и их оздоровления: особенности и уникальные элементы(быт, режим дня, предметно-пространственная среда, символическое пространство (традиции, легенды, законы, ритуалы..)</a:t>
            </a:r>
          </a:p>
          <a:p>
            <a:pPr marL="0" indent="0">
              <a:buNone/>
            </a:pPr>
            <a:r>
              <a:rPr lang="ru-RU" sz="1400" dirty="0" smtClean="0"/>
              <a:t>2.2. Особенности воспитательной работы в разных типах организаций отдыха детей и их оздоровления</a:t>
            </a:r>
            <a:r>
              <a:rPr lang="ru-RU" sz="1400" dirty="0">
                <a:sym typeface="Wingdings" panose="05000000000000000000" pitchFamily="2" charset="2"/>
              </a:rPr>
              <a:t> </a:t>
            </a:r>
            <a:r>
              <a:rPr lang="ru-RU" sz="1400" dirty="0" smtClean="0">
                <a:sym typeface="Wingdings" panose="05000000000000000000" pitchFamily="2" charset="2"/>
              </a:rPr>
              <a:t>(детски оздоровительные лагеря с дневным пребыванием и др.)</a:t>
            </a:r>
          </a:p>
          <a:p>
            <a:pPr marL="0" indent="0">
              <a:buNone/>
            </a:pPr>
            <a:r>
              <a:rPr lang="ru-RU" sz="1400" dirty="0" smtClean="0">
                <a:sym typeface="Wingdings" panose="05000000000000000000" pitchFamily="2" charset="2"/>
              </a:rPr>
              <a:t>2.3. Уровни реализации содержания: (</a:t>
            </a:r>
            <a:r>
              <a:rPr lang="ru-RU" sz="1400" dirty="0" err="1" smtClean="0">
                <a:sym typeface="Wingdings" panose="05000000000000000000" pitchFamily="2" charset="2"/>
              </a:rPr>
              <a:t>общелагерный</a:t>
            </a:r>
            <a:r>
              <a:rPr lang="ru-RU" sz="1400" dirty="0" smtClean="0">
                <a:sym typeface="Wingdings" panose="05000000000000000000" pitchFamily="2" charset="2"/>
              </a:rPr>
              <a:t>, </a:t>
            </a:r>
            <a:r>
              <a:rPr lang="ru-RU" sz="1400" dirty="0" err="1" smtClean="0">
                <a:sym typeface="Wingdings" panose="05000000000000000000" pitchFamily="2" charset="2"/>
              </a:rPr>
              <a:t>межотрядный</a:t>
            </a:r>
            <a:r>
              <a:rPr lang="ru-RU" sz="1400" dirty="0" smtClean="0">
                <a:sym typeface="Wingdings" panose="05000000000000000000" pitchFamily="2" charset="2"/>
              </a:rPr>
              <a:t>, групповой, отрядный, </a:t>
            </a:r>
            <a:r>
              <a:rPr lang="ru-RU" sz="1400" dirty="0" smtClean="0">
                <a:sym typeface="Wingdings" panose="05000000000000000000" pitchFamily="2" charset="2"/>
              </a:rPr>
              <a:t>индивидуальный). </a:t>
            </a:r>
            <a:endParaRPr lang="ru-RU" sz="1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ru-RU" sz="1400" dirty="0" smtClean="0">
                <a:sym typeface="Wingdings" panose="05000000000000000000" pitchFamily="2" charset="2"/>
              </a:rPr>
              <a:t>2.4. Подготовительный этап: (обучение педагогического состава, установочное педагогическое совещание, планирование деятельности, информационная работа с родителями</a:t>
            </a:r>
            <a:r>
              <a:rPr lang="ru-RU" sz="1400" dirty="0" smtClean="0">
                <a:sym typeface="Wingdings" panose="05000000000000000000" pitchFamily="2" charset="2"/>
              </a:rPr>
              <a:t>).</a:t>
            </a:r>
            <a:endParaRPr lang="ru-RU" sz="1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ru-RU" sz="1400" dirty="0" smtClean="0">
                <a:sym typeface="Wingdings" panose="05000000000000000000" pitchFamily="2" charset="2"/>
              </a:rPr>
              <a:t>2.5. Организационный период </a:t>
            </a:r>
            <a:r>
              <a:rPr lang="ru-RU" sz="1400" dirty="0" smtClean="0">
                <a:sym typeface="Wingdings" panose="05000000000000000000" pitchFamily="2" charset="2"/>
              </a:rPr>
              <a:t>смены. Инвариантные </a:t>
            </a:r>
            <a:r>
              <a:rPr lang="ru-RU" sz="1400" dirty="0" smtClean="0">
                <a:sym typeface="Wingdings" panose="05000000000000000000" pitchFamily="2" charset="2"/>
              </a:rPr>
              <a:t>и вариативные </a:t>
            </a:r>
            <a:r>
              <a:rPr lang="ru-RU" sz="1400" dirty="0" smtClean="0">
                <a:sym typeface="Wingdings" panose="05000000000000000000" pitchFamily="2" charset="2"/>
              </a:rPr>
              <a:t>формы. </a:t>
            </a:r>
            <a:r>
              <a:rPr lang="ru-RU" sz="1400" dirty="0">
                <a:sym typeface="Wingdings" panose="05000000000000000000" pitchFamily="2" charset="2"/>
              </a:rPr>
              <a:t>О</a:t>
            </a:r>
            <a:r>
              <a:rPr lang="ru-RU" sz="1400" dirty="0" smtClean="0">
                <a:sym typeface="Wingdings" panose="05000000000000000000" pitchFamily="2" charset="2"/>
              </a:rPr>
              <a:t>писание </a:t>
            </a:r>
            <a:r>
              <a:rPr lang="ru-RU" sz="1400" dirty="0" smtClean="0">
                <a:sym typeface="Wingdings" panose="05000000000000000000" pitchFamily="2" charset="2"/>
              </a:rPr>
              <a:t>основных задач периода, </a:t>
            </a:r>
            <a:r>
              <a:rPr lang="ru-RU" sz="1400" dirty="0">
                <a:sym typeface="Wingdings" panose="05000000000000000000" pitchFamily="2" charset="2"/>
              </a:rPr>
              <a:t>направленных на развитие </a:t>
            </a:r>
            <a:r>
              <a:rPr lang="ru-RU" sz="1400" dirty="0" smtClean="0">
                <a:sym typeface="Wingdings" panose="05000000000000000000" pitchFamily="2" charset="2"/>
              </a:rPr>
              <a:t>личности; таблица</a:t>
            </a:r>
            <a:r>
              <a:rPr lang="ru-RU" sz="1400" dirty="0" smtClean="0">
                <a:sym typeface="Wingdings" panose="05000000000000000000" pitchFamily="2" charset="2"/>
              </a:rPr>
              <a:t>, </a:t>
            </a:r>
            <a:r>
              <a:rPr lang="ru-RU" sz="1400" dirty="0" smtClean="0">
                <a:sym typeface="Wingdings" panose="05000000000000000000" pitchFamily="2" charset="2"/>
              </a:rPr>
              <a:t>содержащая описание базовых (</a:t>
            </a:r>
            <a:r>
              <a:rPr lang="ru-RU" sz="1400" dirty="0" err="1" smtClean="0">
                <a:sym typeface="Wingdings" panose="05000000000000000000" pitchFamily="2" charset="2"/>
              </a:rPr>
              <a:t>инвариативных</a:t>
            </a:r>
            <a:r>
              <a:rPr lang="ru-RU" sz="1400" dirty="0" smtClean="0">
                <a:sym typeface="Wingdings" panose="05000000000000000000" pitchFamily="2" charset="2"/>
              </a:rPr>
              <a:t>) мероприятий по воспитанию </a:t>
            </a:r>
            <a:r>
              <a:rPr lang="ru-RU" sz="1400" dirty="0" smtClean="0">
                <a:sym typeface="Wingdings" panose="05000000000000000000" pitchFamily="2" charset="2"/>
              </a:rPr>
              <a:t>детей; формирование </a:t>
            </a:r>
            <a:r>
              <a:rPr lang="ru-RU" sz="1400" dirty="0" smtClean="0">
                <a:sym typeface="Wingdings" panose="05000000000000000000" pitchFamily="2" charset="2"/>
              </a:rPr>
              <a:t>у детей трудолюбия, </a:t>
            </a:r>
            <a:r>
              <a:rPr lang="ru-RU" sz="1400" dirty="0" smtClean="0">
                <a:sym typeface="Wingdings" panose="05000000000000000000" pitchFamily="2" charset="2"/>
              </a:rPr>
              <a:t>традиционных </a:t>
            </a:r>
            <a:r>
              <a:rPr lang="ru-RU" sz="1400" dirty="0" smtClean="0">
                <a:sym typeface="Wingdings" panose="05000000000000000000" pitchFamily="2" charset="2"/>
              </a:rPr>
              <a:t>российских духовно-нравственных ценностей, </a:t>
            </a:r>
            <a:r>
              <a:rPr lang="ru-RU" sz="1400" dirty="0" smtClean="0">
                <a:sym typeface="Wingdings" panose="05000000000000000000" pitchFamily="2" charset="2"/>
              </a:rPr>
              <a:t>чувства </a:t>
            </a:r>
            <a:r>
              <a:rPr lang="ru-RU" sz="1400" dirty="0" smtClean="0">
                <a:sym typeface="Wingdings" panose="05000000000000000000" pitchFamily="2" charset="2"/>
              </a:rPr>
              <a:t>патриотизма, гражданственности, </a:t>
            </a:r>
            <a:r>
              <a:rPr lang="ru-RU" sz="1400" dirty="0" smtClean="0">
                <a:sym typeface="Wingdings" panose="05000000000000000000" pitchFamily="2" charset="2"/>
              </a:rPr>
              <a:t>уважения </a:t>
            </a:r>
            <a:r>
              <a:rPr lang="ru-RU" sz="1400" dirty="0" smtClean="0">
                <a:sym typeface="Wingdings" panose="05000000000000000000" pitchFamily="2" charset="2"/>
              </a:rPr>
              <a:t>к памяти защитников Отечества</a:t>
            </a:r>
            <a:r>
              <a:rPr lang="ru-RU" sz="1400" dirty="0">
                <a:sym typeface="Wingdings" panose="05000000000000000000" pitchFamily="2" charset="2"/>
              </a:rPr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0617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810125"/>
              </p:ext>
            </p:extLst>
          </p:nvPr>
        </p:nvGraphicFramePr>
        <p:xfrm>
          <a:off x="612477" y="923025"/>
          <a:ext cx="8583282" cy="55726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1094">
                  <a:extLst>
                    <a:ext uri="{9D8B030D-6E8A-4147-A177-3AD203B41FA5}">
                      <a16:colId xmlns:a16="http://schemas.microsoft.com/office/drawing/2014/main" val="1270626721"/>
                    </a:ext>
                  </a:extLst>
                </a:gridCol>
                <a:gridCol w="2861094">
                  <a:extLst>
                    <a:ext uri="{9D8B030D-6E8A-4147-A177-3AD203B41FA5}">
                      <a16:colId xmlns:a16="http://schemas.microsoft.com/office/drawing/2014/main" val="1225221066"/>
                    </a:ext>
                  </a:extLst>
                </a:gridCol>
                <a:gridCol w="2861094">
                  <a:extLst>
                    <a:ext uri="{9D8B030D-6E8A-4147-A177-3AD203B41FA5}">
                      <a16:colId xmlns:a16="http://schemas.microsoft.com/office/drawing/2014/main" val="1871623655"/>
                    </a:ext>
                  </a:extLst>
                </a:gridCol>
              </a:tblGrid>
              <a:tr h="27011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Организационный период смены (……дни)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288971"/>
                  </a:ext>
                </a:extLst>
              </a:tr>
              <a:tr h="27011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Общелагерный</a:t>
                      </a:r>
                      <a:r>
                        <a:rPr lang="ru-RU" sz="1100" dirty="0">
                          <a:effectLst/>
                        </a:rPr>
                        <a:t> уровень (инвариантные формы)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07735"/>
                  </a:ext>
                </a:extLst>
              </a:tr>
              <a:tr h="1123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Форма работы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Содержание/ Ключевые компоненты/Ценностные основы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Комментарии, исходя из специфики формы организации отдыха детей и их оздоровления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5146802"/>
                  </a:ext>
                </a:extLst>
              </a:tr>
              <a:tr h="22602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Линейка/Церемония открытия смены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Блок о России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Вынос Государственного флага Российской Федерации, Гимн Российской Федерации. Приветственное слово представителей администрации…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Обязательно включение регионального компонента через музыкальное </a:t>
                      </a:r>
                      <a:r>
                        <a:rPr lang="ru-RU" sz="1100" dirty="0" smtClean="0">
                          <a:effectLst/>
                        </a:rPr>
                        <a:t>сопровождение…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3935622"/>
                  </a:ext>
                </a:extLst>
              </a:tr>
              <a:tr h="270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…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9788584"/>
                  </a:ext>
                </a:extLst>
              </a:tr>
              <a:tr h="27011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Отрядный уровень (Инвариантные формы)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654419"/>
                  </a:ext>
                </a:extLst>
              </a:tr>
              <a:tr h="83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Организационный сбор отряда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Определение названия отряда. Выборы органов самоуправления……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3781831"/>
                  </a:ext>
                </a:extLst>
              </a:tr>
              <a:tr h="270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…..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45096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21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22218"/>
            <a:ext cx="8596668" cy="4919145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 smtClean="0"/>
              <a:t>2.6 Основной период смены: инвариантные и вариативные </a:t>
            </a:r>
            <a:r>
              <a:rPr lang="ru-RU" sz="1600" dirty="0" smtClean="0"/>
              <a:t>формы. Описание </a:t>
            </a:r>
            <a:r>
              <a:rPr lang="ru-RU" sz="1600" dirty="0" smtClean="0"/>
              <a:t>основных задач периода, таблица, содержащая </a:t>
            </a:r>
            <a:r>
              <a:rPr lang="ru-RU" sz="1600" dirty="0" smtClean="0"/>
              <a:t>базовые </a:t>
            </a:r>
            <a:r>
              <a:rPr lang="ru-RU" sz="1600" dirty="0" smtClean="0"/>
              <a:t>(</a:t>
            </a:r>
            <a:r>
              <a:rPr lang="ru-RU" sz="1600" dirty="0" err="1" smtClean="0"/>
              <a:t>инвариативные</a:t>
            </a:r>
            <a:r>
              <a:rPr lang="ru-RU" sz="1600" dirty="0" smtClean="0"/>
              <a:t>) мероприятия.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2.7 Итоговый период смены: инвариантные и вариативные </a:t>
            </a:r>
            <a:r>
              <a:rPr lang="ru-RU" sz="1600" dirty="0" smtClean="0"/>
              <a:t>формы.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2.8 Этап последействия: описания форматов подведения итогов реализации программы воспитательной работы.</a:t>
            </a:r>
          </a:p>
          <a:p>
            <a:pPr marL="0" indent="0">
              <a:buNone/>
            </a:pPr>
            <a:r>
              <a:rPr lang="ru-RU" sz="1600" dirty="0" smtClean="0"/>
              <a:t>2.9 </a:t>
            </a:r>
            <a:r>
              <a:rPr lang="ru-RU" sz="1600" u="sng" dirty="0" smtClean="0"/>
              <a:t>Инвариантные</a:t>
            </a:r>
            <a:r>
              <a:rPr lang="ru-RU" sz="1600" dirty="0" smtClean="0"/>
              <a:t> общие содержательные модули: обязательные сквозные линии содержания, которые раскрывают воспитательную работу по следующим направлениям: «Спортивно-оздоровительная работа», «Органы самоуправления», «Инклюзивное пространство», «Профориентация», «События Движения Первых».</a:t>
            </a:r>
          </a:p>
          <a:p>
            <a:pPr marL="0" indent="0">
              <a:buNone/>
            </a:pPr>
            <a:r>
              <a:rPr lang="ru-RU" sz="1600" dirty="0" smtClean="0"/>
              <a:t>2.10. </a:t>
            </a:r>
            <a:r>
              <a:rPr lang="ru-RU" sz="1600" u="sng" dirty="0" smtClean="0"/>
              <a:t>Вариативные</a:t>
            </a:r>
            <a:r>
              <a:rPr lang="ru-RU" sz="1600" dirty="0" smtClean="0"/>
              <a:t> содержательные модули: сквозные линии содержания, реализуемого в различных форматах: «Экскурсии и походы», «Кружки и секции», «Цифровая и медиа среда»(сайт, социальные сети, интеграция платформы </a:t>
            </a:r>
            <a:r>
              <a:rPr lang="ru-RU" sz="1600" dirty="0" smtClean="0"/>
              <a:t>«Сферум», «Проектная </a:t>
            </a:r>
            <a:r>
              <a:rPr lang="ru-RU" sz="1600" dirty="0" smtClean="0"/>
              <a:t>деятельность», «Детская дипломатия и международные отношения</a:t>
            </a:r>
            <a:r>
              <a:rPr lang="ru-RU" sz="1600" dirty="0" smtClean="0"/>
              <a:t>»).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602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Раздел 3. Организационные условия реализации программы воспитательной работы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smtClean="0"/>
              <a:t>3.1. Партнёрское взаимодействие с общественными и молодёжными организациями </a:t>
            </a:r>
            <a:r>
              <a:rPr lang="ru-RU" sz="1400" dirty="0" smtClean="0"/>
              <a:t>(молодёжная </a:t>
            </a:r>
            <a:r>
              <a:rPr lang="ru-RU" sz="1400" dirty="0" smtClean="0"/>
              <a:t>общероссийская общественная организация «Российские студенческие организации», Центр патриотического воспитания …)</a:t>
            </a:r>
          </a:p>
          <a:p>
            <a:pPr marL="0" indent="0">
              <a:buNone/>
            </a:pPr>
            <a:r>
              <a:rPr lang="ru-RU" sz="1400" dirty="0" smtClean="0"/>
              <a:t>3.2. Взаимодействие с родительским сообществом: информационная </a:t>
            </a:r>
            <a:r>
              <a:rPr lang="ru-RU" sz="1400" dirty="0" smtClean="0"/>
              <a:t>кампания </a:t>
            </a:r>
            <a:r>
              <a:rPr lang="ru-RU" sz="1400" dirty="0" smtClean="0"/>
              <a:t>перед </a:t>
            </a:r>
            <a:r>
              <a:rPr lang="ru-RU" sz="1400" dirty="0" smtClean="0"/>
              <a:t>летней, </a:t>
            </a:r>
            <a:r>
              <a:rPr lang="ru-RU" sz="1400" dirty="0" smtClean="0"/>
              <a:t>в </a:t>
            </a:r>
            <a:r>
              <a:rPr lang="ru-RU" sz="1400" dirty="0" err="1" smtClean="0"/>
              <a:t>т.ч</a:t>
            </a:r>
            <a:r>
              <a:rPr lang="ru-RU" sz="1400" dirty="0" smtClean="0"/>
              <a:t>. </a:t>
            </a:r>
            <a:r>
              <a:rPr lang="ru-RU" sz="1400" dirty="0" smtClean="0"/>
              <a:t>через </a:t>
            </a:r>
            <a:r>
              <a:rPr lang="ru-RU" sz="1400" dirty="0" smtClean="0"/>
              <a:t>родительские собрания, тематические дни и события в </a:t>
            </a:r>
            <a:r>
              <a:rPr lang="ru-RU" sz="1400" dirty="0" smtClean="0"/>
              <a:t>течение </a:t>
            </a:r>
            <a:r>
              <a:rPr lang="ru-RU" sz="1400" dirty="0" smtClean="0"/>
              <a:t>смен с участием родителей, форматы сбора обратной связи от родителей.</a:t>
            </a:r>
          </a:p>
          <a:p>
            <a:pPr marL="0" indent="0">
              <a:buNone/>
            </a:pPr>
            <a:r>
              <a:rPr lang="ru-RU" sz="1400" dirty="0" smtClean="0"/>
              <a:t>3.3. Кадровое обеспечение реализации программы воспитательной работы: подбор кадров, подготовка и обучение, сопровождение траектории профессионального развития, формирование кадрового резерва, круглогодичный цикл работы с педагогическими кадрами.</a:t>
            </a:r>
          </a:p>
          <a:p>
            <a:pPr marL="0" indent="0">
              <a:buNone/>
            </a:pPr>
            <a:r>
              <a:rPr lang="ru-RU" sz="1400" dirty="0" smtClean="0"/>
              <a:t>3.4. Материально-техническое обеспечение реализации программы воспитания определяет базовый уровень, который необходим для любого типа организации отдыха детей и их оздоровления для качественной реализации содержания программы воспитательной работы: флагшток (в том числе переносной), Государственный флаг Российской Федерации, отрядные места, спортивная зона, место для </a:t>
            </a:r>
            <a:r>
              <a:rPr lang="ru-RU" sz="1400" dirty="0" err="1" smtClean="0"/>
              <a:t>общелагерных</a:t>
            </a:r>
            <a:r>
              <a:rPr lang="ru-RU" sz="1400" dirty="0" smtClean="0"/>
              <a:t> событий и </a:t>
            </a:r>
            <a:r>
              <a:rPr lang="ru-RU" sz="1400" dirty="0" err="1" smtClean="0"/>
              <a:t>т.д</a:t>
            </a:r>
            <a:r>
              <a:rPr lang="ru-RU" sz="1400" dirty="0" smtClean="0"/>
              <a:t>)</a:t>
            </a:r>
          </a:p>
          <a:p>
            <a:pPr marL="0" indent="0">
              <a:buNone/>
            </a:pPr>
            <a:r>
              <a:rPr lang="ru-RU" sz="1400" b="1" u="sng" dirty="0" smtClean="0"/>
              <a:t>РАЗДЕЛ 4.</a:t>
            </a:r>
            <a:r>
              <a:rPr lang="ru-RU" sz="1400" dirty="0" smtClean="0"/>
              <a:t> Список источников и литературы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9141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Календарный план воспитательной работы детского лагеря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на______год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>
              <a:buNone/>
              <a:tabLst>
                <a:tab pos="0" algn="l"/>
                <a:tab pos="449263" algn="l"/>
              </a:tabLst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b="1" dirty="0" smtClean="0"/>
              <a:t>План </a:t>
            </a:r>
            <a:r>
              <a:rPr lang="ru-RU" b="1" dirty="0" smtClean="0"/>
              <a:t>составлен с </a:t>
            </a:r>
            <a:r>
              <a:rPr lang="ru-RU" b="1" dirty="0" smtClean="0"/>
              <a:t>целью</a:t>
            </a:r>
            <a:r>
              <a:rPr lang="ru-RU" b="1" dirty="0"/>
              <a:t> </a:t>
            </a:r>
            <a:r>
              <a:rPr lang="ru-RU" b="1" dirty="0" smtClean="0"/>
              <a:t>к</a:t>
            </a:r>
            <a:r>
              <a:rPr lang="ru-RU" b="1" dirty="0" smtClean="0"/>
              <a:t>онкретизации </a:t>
            </a:r>
            <a:r>
              <a:rPr lang="ru-RU" b="1" dirty="0" smtClean="0"/>
              <a:t>форм, видов воспитательной </a:t>
            </a:r>
            <a:r>
              <a:rPr lang="ru-RU" b="1" dirty="0" smtClean="0"/>
              <a:t> деятельности </a:t>
            </a:r>
            <a:r>
              <a:rPr lang="ru-RU" b="1" dirty="0" smtClean="0"/>
              <a:t>и организации единого пространства воспитательной работы детского лагеря.</a:t>
            </a:r>
          </a:p>
          <a:p>
            <a:pPr>
              <a:buFontTx/>
              <a:buChar char="-"/>
            </a:pPr>
            <a:endParaRPr lang="ru-RU" b="1" dirty="0"/>
          </a:p>
          <a:p>
            <a:pPr>
              <a:buFontTx/>
              <a:buChar char="-"/>
            </a:pPr>
            <a:r>
              <a:rPr lang="ru-RU" dirty="0" smtClean="0"/>
              <a:t>План разделён на модули, которые и отражают направления воспитательной работы лагеря в соответствии с Программой воспитания и </a:t>
            </a:r>
            <a:r>
              <a:rPr lang="ru-RU" dirty="0" smtClean="0"/>
              <a:t>определяют </a:t>
            </a:r>
            <a:r>
              <a:rPr lang="ru-RU" dirty="0" smtClean="0"/>
              <a:t>уровни проведения мероприятий.</a:t>
            </a:r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Год посвящён (</a:t>
            </a:r>
            <a:r>
              <a:rPr lang="ru-RU" dirty="0" smtClean="0"/>
              <a:t>указать, </a:t>
            </a:r>
            <a:r>
              <a:rPr lang="ru-RU" dirty="0" smtClean="0"/>
              <a:t>чему посвящён год в соответствии с Указом Президента Российской </a:t>
            </a:r>
            <a:r>
              <a:rPr lang="ru-RU" dirty="0" smtClean="0"/>
              <a:t>Федерации).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344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859238"/>
              </p:ext>
            </p:extLst>
          </p:nvPr>
        </p:nvGraphicFramePr>
        <p:xfrm>
          <a:off x="1371599" y="879892"/>
          <a:ext cx="7672649" cy="4279008"/>
        </p:xfrm>
        <a:graphic>
          <a:graphicData uri="http://schemas.openxmlformats.org/drawingml/2006/table">
            <a:tbl>
              <a:tblPr firstRow="1" firstCol="1" bandRow="1"/>
              <a:tblGrid>
                <a:gridCol w="1172075">
                  <a:extLst>
                    <a:ext uri="{9D8B030D-6E8A-4147-A177-3AD203B41FA5}">
                      <a16:colId xmlns:a16="http://schemas.microsoft.com/office/drawing/2014/main" val="1657612013"/>
                    </a:ext>
                  </a:extLst>
                </a:gridCol>
                <a:gridCol w="1813028">
                  <a:extLst>
                    <a:ext uri="{9D8B030D-6E8A-4147-A177-3AD203B41FA5}">
                      <a16:colId xmlns:a16="http://schemas.microsoft.com/office/drawing/2014/main" val="3252480549"/>
                    </a:ext>
                  </a:extLst>
                </a:gridCol>
                <a:gridCol w="1171321">
                  <a:extLst>
                    <a:ext uri="{9D8B030D-6E8A-4147-A177-3AD203B41FA5}">
                      <a16:colId xmlns:a16="http://schemas.microsoft.com/office/drawing/2014/main" val="204900872"/>
                    </a:ext>
                  </a:extLst>
                </a:gridCol>
                <a:gridCol w="1172075">
                  <a:extLst>
                    <a:ext uri="{9D8B030D-6E8A-4147-A177-3AD203B41FA5}">
                      <a16:colId xmlns:a16="http://schemas.microsoft.com/office/drawing/2014/main" val="1155480057"/>
                    </a:ext>
                  </a:extLst>
                </a:gridCol>
                <a:gridCol w="1172075">
                  <a:extLst>
                    <a:ext uri="{9D8B030D-6E8A-4147-A177-3AD203B41FA5}">
                      <a16:colId xmlns:a16="http://schemas.microsoft.com/office/drawing/2014/main" val="2795952768"/>
                    </a:ext>
                  </a:extLst>
                </a:gridCol>
                <a:gridCol w="1172075">
                  <a:extLst>
                    <a:ext uri="{9D8B030D-6E8A-4147-A177-3AD203B41FA5}">
                      <a16:colId xmlns:a16="http://schemas.microsoft.com/office/drawing/2014/main" val="3990574856"/>
                    </a:ext>
                  </a:extLst>
                </a:gridCol>
              </a:tblGrid>
              <a:tr h="55432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п\п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проведения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проведения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937297"/>
                  </a:ext>
                </a:extLst>
              </a:tr>
              <a:tr h="1507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Всероссийский/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региональный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Детский лагерь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Отряд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026875"/>
                  </a:ext>
                </a:extLst>
              </a:tr>
              <a:tr h="554323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Модуль «_______________________________»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745933"/>
                  </a:ext>
                </a:extLst>
              </a:tr>
              <a:tr h="554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27641"/>
                  </a:ext>
                </a:extLst>
              </a:tr>
              <a:tr h="554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2042890"/>
                  </a:ext>
                </a:extLst>
              </a:tr>
              <a:tr h="554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88460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41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239</TotalTime>
  <Words>989</Words>
  <Application>Microsoft Office PowerPoint</Application>
  <PresentationFormat>Широкоэкранный</PresentationFormat>
  <Paragraphs>85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Программа воспитательной работы для организаций отдыха детей и их оздоровления</vt:lpstr>
      <vt:lpstr>Программа воспитания в лагере с дневным пребыванием может включать следующие разделы: </vt:lpstr>
      <vt:lpstr>Краткое описание разделов по структуре:</vt:lpstr>
      <vt:lpstr>Раздел 2. Содержание и формы воспитательной работы</vt:lpstr>
      <vt:lpstr>Презентация PowerPoint</vt:lpstr>
      <vt:lpstr>Презентация PowerPoint</vt:lpstr>
      <vt:lpstr>Раздел 3. Организационные условия реализации программы воспитательной работы</vt:lpstr>
      <vt:lpstr>Календарный план воспитательной работы детского лагеря на______год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воспитательной работы для организаций отдыха детей и их оздоровления</dc:title>
  <dc:creator>Любовь Николаевна Панкова</dc:creator>
  <cp:lastModifiedBy>Надежда Геннадьевна Раменская</cp:lastModifiedBy>
  <cp:revision>29</cp:revision>
  <dcterms:created xsi:type="dcterms:W3CDTF">2025-04-25T08:25:46Z</dcterms:created>
  <dcterms:modified xsi:type="dcterms:W3CDTF">2025-04-28T10:33:58Z</dcterms:modified>
</cp:coreProperties>
</file>